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523" r:id="rId2"/>
    <p:sldId id="525" r:id="rId3"/>
    <p:sldId id="531" r:id="rId4"/>
  </p:sldIdLst>
  <p:sldSz cx="9144000" cy="6858000" type="screen4x3"/>
  <p:notesSz cx="6794500" cy="99314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kke Gut" initials="RG" lastIdx="11" clrIdx="0">
    <p:extLst>
      <p:ext uri="{19B8F6BF-5375-455C-9EA6-DF929625EA0E}">
        <p15:presenceInfo xmlns:p15="http://schemas.microsoft.com/office/powerpoint/2012/main" userId="S::rikke.gut@regionh.dk::78652dd7-9570-4ac6-9964-cadfa49089a8" providerId="AD"/>
      </p:ext>
    </p:extLst>
  </p:cmAuthor>
  <p:cmAuthor id="2" name="Cathrine Ørskov Kølbæk" initials="CØK" lastIdx="5" clrIdx="1">
    <p:extLst>
      <p:ext uri="{19B8F6BF-5375-455C-9EA6-DF929625EA0E}">
        <p15:presenceInfo xmlns:p15="http://schemas.microsoft.com/office/powerpoint/2012/main" userId="S::cathrine.oerskov.koelbaek@regionh.dk::5ecb3ebd-8195-4741-afe1-9aef2513f28d" providerId="AD"/>
      </p:ext>
    </p:extLst>
  </p:cmAuthor>
  <p:cmAuthor id="3" name="Nille Landrock Rasmussen" initials="NLR" lastIdx="55" clrIdx="2">
    <p:extLst>
      <p:ext uri="{19B8F6BF-5375-455C-9EA6-DF929625EA0E}">
        <p15:presenceInfo xmlns:p15="http://schemas.microsoft.com/office/powerpoint/2012/main" userId="S::nille.landrock.rasmussen@regionh.dk::8d3014ad-801d-4009-8018-9acd90efdab1" providerId="AD"/>
      </p:ext>
    </p:extLst>
  </p:cmAuthor>
  <p:cmAuthor id="4" name="Ulla Møller Hansen" initials="UMH" lastIdx="30" clrIdx="3">
    <p:extLst>
      <p:ext uri="{19B8F6BF-5375-455C-9EA6-DF929625EA0E}">
        <p15:presenceInfo xmlns:p15="http://schemas.microsoft.com/office/powerpoint/2012/main" userId="S::ulla.moeller.hansen@regionh.dk::91ec894b-e244-45eb-977c-03e5c668c1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6787"/>
    <a:srgbClr val="92CBCF"/>
    <a:srgbClr val="F48580"/>
    <a:srgbClr val="006A6E"/>
    <a:srgbClr val="D3EAEC"/>
    <a:srgbClr val="2052CE"/>
    <a:srgbClr val="60C3AD"/>
    <a:srgbClr val="FDEADA"/>
    <a:srgbClr val="000000"/>
    <a:srgbClr val="0143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86604" autoAdjust="0"/>
  </p:normalViewPr>
  <p:slideViewPr>
    <p:cSldViewPr>
      <p:cViewPr varScale="1">
        <p:scale>
          <a:sx n="80" d="100"/>
          <a:sy n="80" d="100"/>
        </p:scale>
        <p:origin x="102" y="420"/>
      </p:cViewPr>
      <p:guideLst>
        <p:guide orient="horz" pos="2160"/>
        <p:guide pos="2880"/>
      </p:guideLst>
    </p:cSldViewPr>
  </p:slideViewPr>
  <p:notesTextViewPr>
    <p:cViewPr>
      <p:scale>
        <a:sx n="1" d="1"/>
        <a:sy n="1" d="1"/>
      </p:scale>
      <p:origin x="0" y="0"/>
    </p:cViewPr>
  </p:notesTextViewPr>
  <p:notesViewPr>
    <p:cSldViewPr>
      <p:cViewPr varScale="1">
        <p:scale>
          <a:sx n="77" d="100"/>
          <a:sy n="77" d="100"/>
        </p:scale>
        <p:origin x="400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commentAuthors" Target="commentAuthors.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5" Type="http://schemas.openxmlformats.org/officeDocument/2006/relationships/customXml" Target="../customXml/item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024" cy="497126"/>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47890" y="0"/>
            <a:ext cx="2945024" cy="497126"/>
          </a:xfrm>
          <a:prstGeom prst="rect">
            <a:avLst/>
          </a:prstGeom>
        </p:spPr>
        <p:txBody>
          <a:bodyPr vert="horz" lIns="91440" tIns="45720" rIns="91440" bIns="45720" rtlCol="0"/>
          <a:lstStyle>
            <a:lvl1pPr algn="r">
              <a:defRPr sz="1200"/>
            </a:lvl1pPr>
          </a:lstStyle>
          <a:p>
            <a:fld id="{84B0D4F5-E19E-4548-92BF-63271276C3CA}" type="datetimeFigureOut">
              <a:rPr lang="da-DK" smtClean="0"/>
              <a:t>25-03-2024</a:t>
            </a:fld>
            <a:endParaRPr lang="da-DK"/>
          </a:p>
        </p:txBody>
      </p:sp>
      <p:sp>
        <p:nvSpPr>
          <p:cNvPr id="4" name="Pladsholder til sidefod 3"/>
          <p:cNvSpPr>
            <a:spLocks noGrp="1"/>
          </p:cNvSpPr>
          <p:nvPr>
            <p:ph type="ftr" sz="quarter" idx="2"/>
          </p:nvPr>
        </p:nvSpPr>
        <p:spPr>
          <a:xfrm>
            <a:off x="0" y="9432687"/>
            <a:ext cx="2945024" cy="497125"/>
          </a:xfrm>
          <a:prstGeom prst="rect">
            <a:avLst/>
          </a:prstGeom>
        </p:spPr>
        <p:txBody>
          <a:bodyPr vert="horz" lIns="91440" tIns="45720" rIns="91440" bIns="45720" rtlCol="0" anchor="b"/>
          <a:lstStyle>
            <a:lvl1pPr algn="l">
              <a:defRPr sz="1200"/>
            </a:lvl1pPr>
          </a:lstStyle>
          <a:p>
            <a:endParaRPr lang="da-DK"/>
          </a:p>
        </p:txBody>
      </p:sp>
      <p:sp>
        <p:nvSpPr>
          <p:cNvPr id="5" name="Pladsholder til diasnummer 4"/>
          <p:cNvSpPr>
            <a:spLocks noGrp="1"/>
          </p:cNvSpPr>
          <p:nvPr>
            <p:ph type="sldNum" sz="quarter" idx="3"/>
          </p:nvPr>
        </p:nvSpPr>
        <p:spPr>
          <a:xfrm>
            <a:off x="3847890" y="9432687"/>
            <a:ext cx="2945024" cy="497125"/>
          </a:xfrm>
          <a:prstGeom prst="rect">
            <a:avLst/>
          </a:prstGeom>
        </p:spPr>
        <p:txBody>
          <a:bodyPr vert="horz" lIns="91440" tIns="45720" rIns="91440" bIns="45720" rtlCol="0" anchor="b"/>
          <a:lstStyle>
            <a:lvl1pPr algn="r">
              <a:defRPr sz="1200"/>
            </a:lvl1pPr>
          </a:lstStyle>
          <a:p>
            <a:fld id="{F476188D-BCDD-402C-BD6B-45559397FD82}" type="slidenum">
              <a:rPr lang="da-DK" smtClean="0"/>
              <a:t>‹nr.›</a:t>
            </a:fld>
            <a:endParaRPr lang="da-DK"/>
          </a:p>
        </p:txBody>
      </p:sp>
    </p:spTree>
    <p:extLst>
      <p:ext uri="{BB962C8B-B14F-4D97-AF65-F5344CB8AC3E}">
        <p14:creationId xmlns:p14="http://schemas.microsoft.com/office/powerpoint/2010/main" val="376590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1" y="0"/>
            <a:ext cx="2944283" cy="49657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FC5D7843-7C23-454E-A41B-15EBDBCD0AF3}" type="datetimeFigureOut">
              <a:rPr lang="da-DK" smtClean="0"/>
              <a:t>25-03-2024</a:t>
            </a:fld>
            <a:endParaRPr lang="da-DK"/>
          </a:p>
        </p:txBody>
      </p:sp>
      <p:sp>
        <p:nvSpPr>
          <p:cNvPr id="4" name="Pladsholder til diasbillede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1" y="9433106"/>
            <a:ext cx="2944283" cy="496570"/>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2EC4312E-BA8B-4841-BD29-64917E8151C5}" type="slidenum">
              <a:rPr lang="da-DK" smtClean="0"/>
              <a:t>‹nr.›</a:t>
            </a:fld>
            <a:endParaRPr lang="da-DK"/>
          </a:p>
        </p:txBody>
      </p:sp>
    </p:spTree>
    <p:extLst>
      <p:ext uri="{BB962C8B-B14F-4D97-AF65-F5344CB8AC3E}">
        <p14:creationId xmlns:p14="http://schemas.microsoft.com/office/powerpoint/2010/main" val="687120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Font typeface="Arial" panose="020B0604020202020204" pitchFamily="34" charset="0"/>
              <a:buNone/>
            </a:pPr>
            <a:endParaRPr lang="da-DK" dirty="0"/>
          </a:p>
        </p:txBody>
      </p:sp>
      <p:sp>
        <p:nvSpPr>
          <p:cNvPr id="4" name="Pladsholder til slidenummer 3"/>
          <p:cNvSpPr>
            <a:spLocks noGrp="1"/>
          </p:cNvSpPr>
          <p:nvPr>
            <p:ph type="sldNum" sz="quarter" idx="5"/>
          </p:nvPr>
        </p:nvSpPr>
        <p:spPr/>
        <p:txBody>
          <a:bodyPr/>
          <a:lstStyle/>
          <a:p>
            <a:fld id="{2EC4312E-BA8B-4841-BD29-64917E8151C5}" type="slidenum">
              <a:rPr lang="da-DK" smtClean="0"/>
              <a:t>1</a:t>
            </a:fld>
            <a:endParaRPr lang="da-DK"/>
          </a:p>
        </p:txBody>
      </p:sp>
    </p:spTree>
    <p:extLst>
      <p:ext uri="{BB962C8B-B14F-4D97-AF65-F5344CB8AC3E}">
        <p14:creationId xmlns:p14="http://schemas.microsoft.com/office/powerpoint/2010/main" val="1532559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a:t>Klik for at redigere i master</a:t>
            </a:r>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399841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15130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682605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5004048" y="764704"/>
            <a:ext cx="4139952" cy="6093296"/>
          </a:xfr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Billede 8">
            <a:extLst>
              <a:ext uri="{FF2B5EF4-FFF2-40B4-BE49-F238E27FC236}">
                <a16:creationId xmlns:a16="http://schemas.microsoft.com/office/drawing/2014/main" id="{737E7BEE-C97C-4BEF-9C6C-9F062AF7CB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692388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3240321" y="1809289"/>
            <a:ext cx="2898918" cy="2898918"/>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E34707D0-EEAA-4875-B50E-3BDB2EFBA0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788433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1528128"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Pladsholder til billede 6">
            <a:extLst>
              <a:ext uri="{FF2B5EF4-FFF2-40B4-BE49-F238E27FC236}">
                <a16:creationId xmlns:a16="http://schemas.microsoft.com/office/drawing/2014/main" id="{E71D9462-4491-403D-98AF-33235FEA8025}"/>
              </a:ext>
            </a:extLst>
          </p:cNvPr>
          <p:cNvSpPr>
            <a:spLocks noGrp="1"/>
          </p:cNvSpPr>
          <p:nvPr>
            <p:ph type="pic" sz="quarter" idx="17"/>
          </p:nvPr>
        </p:nvSpPr>
        <p:spPr>
          <a:xfrm>
            <a:off x="5155192"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pic>
        <p:nvPicPr>
          <p:cNvPr id="10" name="Billede 9">
            <a:extLst>
              <a:ext uri="{FF2B5EF4-FFF2-40B4-BE49-F238E27FC236}">
                <a16:creationId xmlns:a16="http://schemas.microsoft.com/office/drawing/2014/main" id="{9805645A-E128-4759-A93A-20191C48F1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2" name="Rektangel 11">
            <a:extLst>
              <a:ext uri="{FF2B5EF4-FFF2-40B4-BE49-F238E27FC236}">
                <a16:creationId xmlns:a16="http://schemas.microsoft.com/office/drawing/2014/main" id="{B7527334-1B3A-494A-97E1-C648E70FB366}"/>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3" name="Billede 12" descr="Et billede, der indeholder skrivebord, adskillige, arrangeret&#10;&#10;Automatisk genereret beskrivelse">
            <a:extLst>
              <a:ext uri="{FF2B5EF4-FFF2-40B4-BE49-F238E27FC236}">
                <a16:creationId xmlns:a16="http://schemas.microsoft.com/office/drawing/2014/main" id="{4DCDD1F1-4E2F-4F7F-AA7A-1EB420984F5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7550070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Indholds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04EF0BB9-46DC-47E5-885F-10F2DB4BA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33197BF7-71E0-421B-93FE-4680A23BE734}"/>
              </a:ext>
            </a:extLst>
          </p:cNvPr>
          <p:cNvSpPr/>
          <p:nvPr userDrawn="1"/>
        </p:nvSpPr>
        <p:spPr>
          <a:xfrm>
            <a:off x="288032" y="764704"/>
            <a:ext cx="8855968" cy="5684995"/>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CE1A92F6-45EC-483D-BA58-5EA15BF76A3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4110646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rs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DDE97D9B-602E-4343-91D6-53F43B1178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B27BEC77-F4D7-46E0-A28F-1C4A50DF16DD}"/>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9177A37C-9115-4D19-BB89-B73BFF2D3C1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610002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57D93674-8BB0-40EB-B480-6F41528A14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A0702B55-B0D9-487C-A4C9-8F6FAF22A32E}"/>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58DFC973-5D0C-480F-8804-DA5894DDA3A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9839153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5" name="Rektangel 4"/>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7" name="Billede 6">
            <a:extLst>
              <a:ext uri="{FF2B5EF4-FFF2-40B4-BE49-F238E27FC236}">
                <a16:creationId xmlns:a16="http://schemas.microsoft.com/office/drawing/2014/main" id="{13D9823B-38FE-4415-9AF3-249E383BE2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8" name="Rektangel 7">
            <a:extLst>
              <a:ext uri="{FF2B5EF4-FFF2-40B4-BE49-F238E27FC236}">
                <a16:creationId xmlns:a16="http://schemas.microsoft.com/office/drawing/2014/main" id="{5B65908A-4B92-4E9E-B94D-85666D59969E}"/>
              </a:ext>
            </a:extLst>
          </p:cNvPr>
          <p:cNvSpPr/>
          <p:nvPr userDrawn="1"/>
        </p:nvSpPr>
        <p:spPr>
          <a:xfrm>
            <a:off x="288032" y="908720"/>
            <a:ext cx="8855968" cy="5540979"/>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9" name="Billede 8" descr="Et billede, der indeholder skrivebord, adskillige, arrangeret&#10;&#10;Automatisk genereret beskrivelse">
            <a:extLst>
              <a:ext uri="{FF2B5EF4-FFF2-40B4-BE49-F238E27FC236}">
                <a16:creationId xmlns:a16="http://schemas.microsoft.com/office/drawing/2014/main" id="{74DF2855-AEC1-40CC-A4CD-D1CEC2D959AD}"/>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2862442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2651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a:t>Klik for at redigere i master</a:t>
            </a:r>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082862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35917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a:t>Klik for at redigere i master</a:t>
            </a:r>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p:cNvSpPr>
            <a:spLocks noGrp="1"/>
          </p:cNvSpPr>
          <p:nvPr>
            <p:ph type="dt" sz="half" idx="10"/>
          </p:nvPr>
        </p:nvSpPr>
        <p:spPr/>
        <p:txBody>
          <a:bodyPr/>
          <a:lstStyle/>
          <a:p>
            <a:fld id="{5EE74DD9-5B1F-4A38-A20F-3062F21A9B5E}" type="datetimeFigureOut">
              <a:rPr lang="da-DK" smtClean="0"/>
              <a:t>25-03-2024</a:t>
            </a:fld>
            <a:endParaRPr lang="da-DK"/>
          </a:p>
        </p:txBody>
      </p:sp>
      <p:sp>
        <p:nvSpPr>
          <p:cNvPr id="8" name="Pladsholder til sidefod 7"/>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300566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dato 2"/>
          <p:cNvSpPr>
            <a:spLocks noGrp="1"/>
          </p:cNvSpPr>
          <p:nvPr>
            <p:ph type="dt" sz="half" idx="10"/>
          </p:nvPr>
        </p:nvSpPr>
        <p:spPr/>
        <p:txBody>
          <a:bodyPr/>
          <a:lstStyle/>
          <a:p>
            <a:fld id="{5EE74DD9-5B1F-4A38-A20F-3062F21A9B5E}" type="datetimeFigureOut">
              <a:rPr lang="da-DK" smtClean="0"/>
              <a:t>25-03-2024</a:t>
            </a:fld>
            <a:endParaRPr lang="da-DK"/>
          </a:p>
        </p:txBody>
      </p:sp>
      <p:sp>
        <p:nvSpPr>
          <p:cNvPr id="4" name="Pladsholder til sidefod 3"/>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41077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5EE74DD9-5B1F-4A38-A20F-3062F21A9B5E}" type="datetimeFigureOut">
              <a:rPr lang="da-DK" smtClean="0"/>
              <a:t>25-03-2024</a:t>
            </a:fld>
            <a:endParaRPr lang="da-DK"/>
          </a:p>
        </p:txBody>
      </p:sp>
      <p:sp>
        <p:nvSpPr>
          <p:cNvPr id="3" name="Pladsholder til sidefod 2"/>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204542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a:t>Klik for at redigere i master</a:t>
            </a:r>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1919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a:t>Klik for at redigere i master</a:t>
            </a:r>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967819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a:t>Klik for at redigere i master</a:t>
            </a:r>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E74DD9-5B1F-4A38-A20F-3062F21A9B5E}" type="datetimeFigureOut">
              <a:rPr lang="da-DK" smtClean="0"/>
              <a:t>25-03-2024</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Tree>
    <p:extLst>
      <p:ext uri="{BB962C8B-B14F-4D97-AF65-F5344CB8AC3E}">
        <p14:creationId xmlns:p14="http://schemas.microsoft.com/office/powerpoint/2010/main" val="90325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9" r:id="rId13"/>
    <p:sldLayoutId id="2147483670" r:id="rId14"/>
    <p:sldLayoutId id="2147483668" r:id="rId15"/>
    <p:sldLayoutId id="2147483666" r:id="rId16"/>
    <p:sldLayoutId id="2147483667" r:id="rId17"/>
    <p:sldLayoutId id="2147483665" r:id="rId1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193FCB53-6894-4A80-A14E-374209DD3BE8}"/>
              </a:ext>
            </a:extLst>
          </p:cNvPr>
          <p:cNvSpPr txBox="1"/>
          <p:nvPr/>
        </p:nvSpPr>
        <p:spPr>
          <a:xfrm>
            <a:off x="1009510" y="5027889"/>
            <a:ext cx="7437131" cy="1569660"/>
          </a:xfrm>
          <a:prstGeom prst="rect">
            <a:avLst/>
          </a:prstGeom>
          <a:noFill/>
        </p:spPr>
        <p:txBody>
          <a:bodyPr wrap="square" rtlCol="0">
            <a:spAutoFit/>
          </a:bodyPr>
          <a:lstStyle/>
          <a:p>
            <a:pPr algn="ctr"/>
            <a:r>
              <a:rPr lang="da-DK" sz="3200" b="1" dirty="0">
                <a:solidFill>
                  <a:schemeClr val="tx2">
                    <a:lumMod val="50000"/>
                  </a:schemeClr>
                </a:solidFill>
                <a:latin typeface="Mari" panose="020B0506040000020004" pitchFamily="34" charset="0"/>
              </a:rPr>
              <a:t>Forebyggelse af tilbagefald af depression, når behandlingen overgår til primærsektoren (DEPRIC)</a:t>
            </a:r>
          </a:p>
        </p:txBody>
      </p:sp>
      <p:sp>
        <p:nvSpPr>
          <p:cNvPr id="8" name="Rektangel 7">
            <a:extLst>
              <a:ext uri="{FF2B5EF4-FFF2-40B4-BE49-F238E27FC236}">
                <a16:creationId xmlns:a16="http://schemas.microsoft.com/office/drawing/2014/main" id="{12A4FB78-6032-4CC3-8633-BF249FFE80A1}"/>
              </a:ext>
            </a:extLst>
          </p:cNvPr>
          <p:cNvSpPr/>
          <p:nvPr/>
        </p:nvSpPr>
        <p:spPr>
          <a:xfrm>
            <a:off x="296864" y="812513"/>
            <a:ext cx="8847136" cy="3624599"/>
          </a:xfrm>
          <a:prstGeom prst="rect">
            <a:avLst/>
          </a:prstGeom>
          <a:solidFill>
            <a:srgbClr val="D3EA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Grafik 8">
            <a:extLst>
              <a:ext uri="{FF2B5EF4-FFF2-40B4-BE49-F238E27FC236}">
                <a16:creationId xmlns:a16="http://schemas.microsoft.com/office/drawing/2014/main" id="{FEF3B33D-BE00-4E80-8071-43BA4D517AE7}"/>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b="7387"/>
          <a:stretch/>
        </p:blipFill>
        <p:spPr>
          <a:xfrm>
            <a:off x="295381" y="825670"/>
            <a:ext cx="8847136" cy="3611442"/>
          </a:xfrm>
          <a:prstGeom prst="rect">
            <a:avLst/>
          </a:prstGeom>
        </p:spPr>
      </p:pic>
      <p:sp>
        <p:nvSpPr>
          <p:cNvPr id="6" name="Tekstfelt 5">
            <a:extLst>
              <a:ext uri="{FF2B5EF4-FFF2-40B4-BE49-F238E27FC236}">
                <a16:creationId xmlns:a16="http://schemas.microsoft.com/office/drawing/2014/main" id="{C587C144-18C4-4CF2-A0CE-F62C5330ABF6}"/>
              </a:ext>
            </a:extLst>
          </p:cNvPr>
          <p:cNvSpPr txBox="1"/>
          <p:nvPr/>
        </p:nvSpPr>
        <p:spPr>
          <a:xfrm>
            <a:off x="1000382" y="4517057"/>
            <a:ext cx="7437131" cy="430887"/>
          </a:xfrm>
          <a:prstGeom prst="rect">
            <a:avLst/>
          </a:prstGeom>
          <a:noFill/>
        </p:spPr>
        <p:txBody>
          <a:bodyPr wrap="square" rtlCol="0">
            <a:spAutoFit/>
          </a:bodyPr>
          <a:lstStyle/>
          <a:p>
            <a:pPr algn="ctr"/>
            <a:r>
              <a:rPr lang="da-DK" sz="2200" spc="200" dirty="0">
                <a:solidFill>
                  <a:schemeClr val="tx2">
                    <a:lumMod val="50000"/>
                  </a:schemeClr>
                </a:solidFill>
                <a:latin typeface="Mari Book" panose="020B0000000000000000" pitchFamily="34" charset="0"/>
              </a:rPr>
              <a:t>Læringsseminar om </a:t>
            </a:r>
            <a:r>
              <a:rPr lang="da-DK" sz="2200" spc="200" dirty="0" err="1">
                <a:solidFill>
                  <a:schemeClr val="tx2">
                    <a:lumMod val="50000"/>
                  </a:schemeClr>
                </a:solidFill>
                <a:latin typeface="Mari Book" panose="020B0000000000000000" pitchFamily="34" charset="0"/>
              </a:rPr>
              <a:t>patientinddragelse</a:t>
            </a:r>
            <a:r>
              <a:rPr lang="da-DK" sz="2200" spc="200" dirty="0">
                <a:solidFill>
                  <a:schemeClr val="tx2">
                    <a:lumMod val="50000"/>
                  </a:schemeClr>
                </a:solidFill>
                <a:latin typeface="Mari Book" panose="020B0000000000000000" pitchFamily="34" charset="0"/>
              </a:rPr>
              <a:t> 2024 </a:t>
            </a:r>
          </a:p>
        </p:txBody>
      </p:sp>
    </p:spTree>
    <p:extLst>
      <p:ext uri="{BB962C8B-B14F-4D97-AF65-F5344CB8AC3E}">
        <p14:creationId xmlns:p14="http://schemas.microsoft.com/office/powerpoint/2010/main" val="3250265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33459" y="260648"/>
            <a:ext cx="3792042"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Stamdata</a:t>
            </a:r>
          </a:p>
        </p:txBody>
      </p:sp>
      <p:grpSp>
        <p:nvGrpSpPr>
          <p:cNvPr id="6" name="Gruppe 5">
            <a:extLst>
              <a:ext uri="{FF2B5EF4-FFF2-40B4-BE49-F238E27FC236}">
                <a16:creationId xmlns:a16="http://schemas.microsoft.com/office/drawing/2014/main" id="{DAE48B83-BD5E-46F3-9342-8171040D557F}"/>
              </a:ext>
            </a:extLst>
          </p:cNvPr>
          <p:cNvGrpSpPr/>
          <p:nvPr/>
        </p:nvGrpSpPr>
        <p:grpSpPr>
          <a:xfrm>
            <a:off x="731023" y="1484784"/>
            <a:ext cx="7968924" cy="1248689"/>
            <a:chOff x="935845" y="1326510"/>
            <a:chExt cx="7968924" cy="1248689"/>
          </a:xfrm>
        </p:grpSpPr>
        <p:grpSp>
          <p:nvGrpSpPr>
            <p:cNvPr id="7" name="Gruppe 6">
              <a:extLst>
                <a:ext uri="{FF2B5EF4-FFF2-40B4-BE49-F238E27FC236}">
                  <a16:creationId xmlns:a16="http://schemas.microsoft.com/office/drawing/2014/main" id="{9684DD27-C3D7-4F6D-9A22-BAF9E3C8ED7E}"/>
                </a:ext>
              </a:extLst>
            </p:cNvPr>
            <p:cNvGrpSpPr/>
            <p:nvPr/>
          </p:nvGrpSpPr>
          <p:grpSpPr>
            <a:xfrm>
              <a:off x="935845" y="1326510"/>
              <a:ext cx="7968924" cy="1248689"/>
              <a:chOff x="935845" y="1326510"/>
              <a:chExt cx="7968924" cy="1248689"/>
            </a:xfrm>
          </p:grpSpPr>
          <p:sp>
            <p:nvSpPr>
              <p:cNvPr id="9" name="Rektangel 8">
                <a:extLst>
                  <a:ext uri="{FF2B5EF4-FFF2-40B4-BE49-F238E27FC236}">
                    <a16:creationId xmlns:a16="http://schemas.microsoft.com/office/drawing/2014/main" id="{F9EFD26D-C067-41E6-B0AD-658D8EB43C1F}"/>
                  </a:ext>
                </a:extLst>
              </p:cNvPr>
              <p:cNvSpPr/>
              <p:nvPr/>
            </p:nvSpPr>
            <p:spPr>
              <a:xfrm>
                <a:off x="1306160" y="1425511"/>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F5DB0F61-37A1-4402-B37D-E14144354CCD}"/>
                  </a:ext>
                </a:extLst>
              </p:cNvPr>
              <p:cNvSpPr txBox="1"/>
              <p:nvPr/>
            </p:nvSpPr>
            <p:spPr>
              <a:xfrm>
                <a:off x="2295012" y="1618306"/>
                <a:ext cx="5161925" cy="557910"/>
              </a:xfrm>
              <a:prstGeom prst="rect">
                <a:avLst/>
              </a:prstGeom>
              <a:noFill/>
            </p:spPr>
            <p:txBody>
              <a:bodyPr wrap="square" rtlCol="0">
                <a:spAutoFit/>
              </a:bodyPr>
              <a:lstStyle/>
              <a:p>
                <a:pPr>
                  <a:lnSpc>
                    <a:spcPts val="1900"/>
                  </a:lnSpc>
                </a:pPr>
                <a:r>
                  <a:rPr lang="da-DK" sz="1400" b="1" dirty="0">
                    <a:solidFill>
                      <a:srgbClr val="323232"/>
                    </a:solidFill>
                    <a:latin typeface="Mari" panose="020B0506040000020004" pitchFamily="34" charset="0"/>
                  </a:rPr>
                  <a:t>Ph.d. studerende</a:t>
                </a:r>
                <a:endParaRPr lang="da-DK" sz="1400" dirty="0">
                  <a:solidFill>
                    <a:srgbClr val="323232"/>
                  </a:solidFill>
                  <a:latin typeface="Mari" panose="020B0506040000020004" pitchFamily="34" charset="0"/>
                </a:endParaRPr>
              </a:p>
              <a:p>
                <a:pPr>
                  <a:lnSpc>
                    <a:spcPts val="1900"/>
                  </a:lnSpc>
                </a:pPr>
                <a:r>
                  <a:rPr lang="da-DK" sz="1400" dirty="0" err="1">
                    <a:solidFill>
                      <a:srgbClr val="323232"/>
                    </a:solidFill>
                    <a:latin typeface="Mari Book" panose="020B0000000000000000" pitchFamily="34" charset="0"/>
                  </a:rPr>
                  <a:t>Ánne</a:t>
                </a:r>
                <a:r>
                  <a:rPr lang="da-DK" sz="1400" dirty="0">
                    <a:solidFill>
                      <a:srgbClr val="323232"/>
                    </a:solidFill>
                    <a:latin typeface="Mari Book" panose="020B0000000000000000" pitchFamily="34" charset="0"/>
                  </a:rPr>
                  <a:t> Sofie Mosborg Aggestrup</a:t>
                </a:r>
              </a:p>
            </p:txBody>
          </p:sp>
          <p:sp>
            <p:nvSpPr>
              <p:cNvPr id="12" name="Ellipse 11">
                <a:extLst>
                  <a:ext uri="{FF2B5EF4-FFF2-40B4-BE49-F238E27FC236}">
                    <a16:creationId xmlns:a16="http://schemas.microsoft.com/office/drawing/2014/main" id="{BB1B79AE-BB5D-4DBF-B50A-9BF49713FBAE}"/>
                  </a:ext>
                </a:extLst>
              </p:cNvPr>
              <p:cNvSpPr/>
              <p:nvPr/>
            </p:nvSpPr>
            <p:spPr>
              <a:xfrm>
                <a:off x="935845" y="1326510"/>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grpSp>
        <p:sp>
          <p:nvSpPr>
            <p:cNvPr id="8" name="Tekstfelt 7">
              <a:extLst>
                <a:ext uri="{FF2B5EF4-FFF2-40B4-BE49-F238E27FC236}">
                  <a16:creationId xmlns:a16="http://schemas.microsoft.com/office/drawing/2014/main" id="{208D8BA5-8489-4122-8177-D17C67B27049}"/>
                </a:ext>
              </a:extLst>
            </p:cNvPr>
            <p:cNvSpPr txBox="1"/>
            <p:nvPr/>
          </p:nvSpPr>
          <p:spPr>
            <a:xfrm>
              <a:off x="966152" y="1575633"/>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Titel og Navn</a:t>
              </a:r>
            </a:p>
            <a:p>
              <a:endParaRPr lang="da-DK" sz="1600" b="1" dirty="0">
                <a:solidFill>
                  <a:schemeClr val="bg1"/>
                </a:solidFill>
                <a:latin typeface="Bahnschrift SemiBold" panose="020B0502040204020203" pitchFamily="34" charset="0"/>
              </a:endParaRPr>
            </a:p>
          </p:txBody>
        </p:sp>
      </p:grpSp>
      <p:sp>
        <p:nvSpPr>
          <p:cNvPr id="13" name="Rektangel 12">
            <a:extLst>
              <a:ext uri="{FF2B5EF4-FFF2-40B4-BE49-F238E27FC236}">
                <a16:creationId xmlns:a16="http://schemas.microsoft.com/office/drawing/2014/main" id="{5D32D265-614D-43F4-8F3D-11203104F4D3}"/>
              </a:ext>
            </a:extLst>
          </p:cNvPr>
          <p:cNvSpPr/>
          <p:nvPr/>
        </p:nvSpPr>
        <p:spPr>
          <a:xfrm>
            <a:off x="1125891" y="3215416"/>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Tekstfelt 13">
            <a:extLst>
              <a:ext uri="{FF2B5EF4-FFF2-40B4-BE49-F238E27FC236}">
                <a16:creationId xmlns:a16="http://schemas.microsoft.com/office/drawing/2014/main" id="{73FD31CC-B108-432E-80AE-964D562A7C2B}"/>
              </a:ext>
            </a:extLst>
          </p:cNvPr>
          <p:cNvSpPr txBox="1"/>
          <p:nvPr/>
        </p:nvSpPr>
        <p:spPr>
          <a:xfrm>
            <a:off x="2111476" y="3215416"/>
            <a:ext cx="6585204" cy="1288879"/>
          </a:xfrm>
          <a:prstGeom prst="rect">
            <a:avLst/>
          </a:prstGeom>
          <a:noFill/>
        </p:spPr>
        <p:txBody>
          <a:bodyPr wrap="square" rtlCol="0">
            <a:spAutoFit/>
          </a:bodyPr>
          <a:lstStyle/>
          <a:p>
            <a:pPr>
              <a:lnSpc>
                <a:spcPts val="1900"/>
              </a:lnSpc>
            </a:pPr>
            <a:r>
              <a:rPr lang="da-DK" sz="1400" b="1" dirty="0">
                <a:solidFill>
                  <a:srgbClr val="323232"/>
                </a:solidFill>
                <a:latin typeface="Mari" panose="020B0506040000020004" pitchFamily="34" charset="0"/>
              </a:rPr>
              <a:t>Regionhovedstadens Psykiatri, Psykiatrisk Center København </a:t>
            </a:r>
            <a:endParaRPr lang="da-DK" sz="1400" dirty="0">
              <a:solidFill>
                <a:srgbClr val="323232"/>
              </a:solidFill>
              <a:latin typeface="Mari" panose="020B0506040000020004" pitchFamily="34" charset="0"/>
            </a:endParaRPr>
          </a:p>
          <a:p>
            <a:pPr>
              <a:lnSpc>
                <a:spcPts val="1900"/>
              </a:lnSpc>
            </a:pPr>
            <a:r>
              <a:rPr lang="da-DK" sz="1400" dirty="0">
                <a:solidFill>
                  <a:srgbClr val="323232"/>
                </a:solidFill>
                <a:latin typeface="Mari Book" panose="020B0000000000000000" pitchFamily="34" charset="0"/>
              </a:rPr>
              <a:t>Almen Praksis i København, Center for Almen Praksis Københavns Universitet, Region Hovedstadens Psykiatri ved Psykiatrisk Center København Frederiksberg Hospital, Jobcenter København Københavns Kommune Socialmedicinsk Center Frederiksberg og Bispebjerg Hospital. </a:t>
            </a:r>
          </a:p>
        </p:txBody>
      </p:sp>
      <p:sp>
        <p:nvSpPr>
          <p:cNvPr id="15" name="Ellipse 14">
            <a:extLst>
              <a:ext uri="{FF2B5EF4-FFF2-40B4-BE49-F238E27FC236}">
                <a16:creationId xmlns:a16="http://schemas.microsoft.com/office/drawing/2014/main" id="{B9461BFC-778F-46C1-B89F-9A762853C339}"/>
              </a:ext>
            </a:extLst>
          </p:cNvPr>
          <p:cNvSpPr/>
          <p:nvPr/>
        </p:nvSpPr>
        <p:spPr>
          <a:xfrm>
            <a:off x="755576" y="3116415"/>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sp>
        <p:nvSpPr>
          <p:cNvPr id="16" name="Tekstfelt 15">
            <a:extLst>
              <a:ext uri="{FF2B5EF4-FFF2-40B4-BE49-F238E27FC236}">
                <a16:creationId xmlns:a16="http://schemas.microsoft.com/office/drawing/2014/main" id="{154E9891-14E6-4209-B5F4-1938C9C50F05}"/>
              </a:ext>
            </a:extLst>
          </p:cNvPr>
          <p:cNvSpPr txBox="1"/>
          <p:nvPr/>
        </p:nvSpPr>
        <p:spPr>
          <a:xfrm>
            <a:off x="785883" y="3365538"/>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Hospital og afdeling</a:t>
            </a:r>
          </a:p>
          <a:p>
            <a:endParaRPr lang="da-DK" sz="1600" b="1" dirty="0">
              <a:solidFill>
                <a:schemeClr val="bg1"/>
              </a:solidFill>
              <a:latin typeface="Bahnschrift SemiBold" panose="020B0502040204020203" pitchFamily="34" charset="0"/>
            </a:endParaRPr>
          </a:p>
        </p:txBody>
      </p:sp>
    </p:spTree>
    <p:extLst>
      <p:ext uri="{BB962C8B-B14F-4D97-AF65-F5344CB8AC3E}">
        <p14:creationId xmlns:p14="http://schemas.microsoft.com/office/powerpoint/2010/main" val="1984724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25080" y="264285"/>
            <a:ext cx="4368106"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Kort om casen  </a:t>
            </a:r>
          </a:p>
        </p:txBody>
      </p:sp>
      <p:sp>
        <p:nvSpPr>
          <p:cNvPr id="5" name="Tekstboks 64">
            <a:extLst>
              <a:ext uri="{FF2B5EF4-FFF2-40B4-BE49-F238E27FC236}">
                <a16:creationId xmlns:a16="http://schemas.microsoft.com/office/drawing/2014/main" id="{13C94895-18A9-4AF3-92C6-A0701797F287}"/>
              </a:ext>
            </a:extLst>
          </p:cNvPr>
          <p:cNvSpPr txBox="1"/>
          <p:nvPr/>
        </p:nvSpPr>
        <p:spPr>
          <a:xfrm>
            <a:off x="623751" y="1439994"/>
            <a:ext cx="7896498" cy="3978012"/>
          </a:xfrm>
          <a:prstGeom prst="rect">
            <a:avLst/>
          </a:prstGeom>
          <a:noFill/>
        </p:spPr>
        <p:txBody>
          <a:bodyPr wrap="square" rtlCol="0">
            <a:spAutoFit/>
          </a:bodyPr>
          <a:lstStyle/>
          <a:p>
            <a:pPr marL="285750" indent="-285750">
              <a:lnSpc>
                <a:spcPts val="1920"/>
              </a:lnSpc>
              <a:spcBef>
                <a:spcPts val="600"/>
              </a:spcBef>
              <a:buFont typeface="Arial" panose="020B0604020202020204" pitchFamily="34" charset="0"/>
              <a:buChar char="•"/>
            </a:pPr>
            <a:r>
              <a:rPr lang="da-DK" sz="1600" dirty="0">
                <a:latin typeface="Mari Book" pitchFamily="34" charset="0"/>
              </a:rPr>
              <a:t>I studiet udvikler vi en samarbejdsmodel mellem hospitalspsykiatrien, almen praksis, socialmedicin og kommunernes jobcentre for patienter, som har været indlagt med svær depression, når de afsluttes fra psykiatrien og overgår til primærsektoren. Modellen skal fremme </a:t>
            </a:r>
            <a:r>
              <a:rPr lang="da-DK" sz="1600" dirty="0" err="1">
                <a:latin typeface="Mari Book" pitchFamily="34" charset="0"/>
              </a:rPr>
              <a:t>recovery</a:t>
            </a:r>
            <a:r>
              <a:rPr lang="da-DK" sz="1600" dirty="0">
                <a:latin typeface="Mari Book" pitchFamily="34" charset="0"/>
              </a:rPr>
              <a:t> efter depression og forebygge tilbagefald og genindlæggelser. </a:t>
            </a:r>
          </a:p>
          <a:p>
            <a:pPr marL="285750" indent="-285750">
              <a:lnSpc>
                <a:spcPts val="1920"/>
              </a:lnSpc>
              <a:spcBef>
                <a:spcPts val="600"/>
              </a:spcBef>
              <a:buFont typeface="Arial" panose="020B0604020202020204" pitchFamily="34" charset="0"/>
              <a:buChar char="•"/>
            </a:pPr>
            <a:r>
              <a:rPr lang="da-DK" sz="1600" dirty="0">
                <a:latin typeface="Mari Book" pitchFamily="34" charset="0"/>
              </a:rPr>
              <a:t>Samarbejdsmodellen udvikles i en </a:t>
            </a:r>
            <a:r>
              <a:rPr lang="da-DK" sz="1600" dirty="0" err="1">
                <a:latin typeface="Mari Book" pitchFamily="34" charset="0"/>
              </a:rPr>
              <a:t>codesign</a:t>
            </a:r>
            <a:r>
              <a:rPr lang="da-DK" sz="1600" dirty="0">
                <a:latin typeface="Mari Book" pitchFamily="34" charset="0"/>
              </a:rPr>
              <a:t> (samskabelse) proces, hvor patienter og en række professionelle, herunder praktiserende læger, hospitalspsykiatere og psykiatriske sygeplejersker, praktiserende psykiatere, jobkonsulenter fra Københavns Kommune samt læger fra Socialmedicinsk Center løbende er inddraget i udviklingen af modellen.</a:t>
            </a:r>
          </a:p>
          <a:p>
            <a:pPr marL="285750" indent="-285750">
              <a:lnSpc>
                <a:spcPts val="1920"/>
              </a:lnSpc>
              <a:spcBef>
                <a:spcPts val="600"/>
              </a:spcBef>
              <a:buFont typeface="Arial" panose="020B0604020202020204" pitchFamily="34" charset="0"/>
              <a:buChar char="•"/>
            </a:pPr>
            <a:r>
              <a:rPr lang="da-DK" sz="1600" dirty="0">
                <a:latin typeface="Mari Book" pitchFamily="34" charset="0"/>
              </a:rPr>
              <a:t> Aktiviteter i </a:t>
            </a:r>
            <a:r>
              <a:rPr lang="da-DK" sz="1600" dirty="0" err="1">
                <a:latin typeface="Mari Book" pitchFamily="34" charset="0"/>
              </a:rPr>
              <a:t>codesignet</a:t>
            </a:r>
            <a:r>
              <a:rPr lang="da-DK" sz="1600" dirty="0">
                <a:latin typeface="Mari Book" pitchFamily="34" charset="0"/>
              </a:rPr>
              <a:t> involverer feltarbejde (observation hos de professionelle), interviews af patienter og professionelle, gruppeinterview, fokusgrupper, en smartphone applikation (app) til patienter, samt workshops med patienter og professionelle.</a:t>
            </a:r>
          </a:p>
          <a:p>
            <a:pPr marL="285750" indent="-285750">
              <a:lnSpc>
                <a:spcPts val="1920"/>
              </a:lnSpc>
              <a:spcBef>
                <a:spcPts val="600"/>
              </a:spcBef>
              <a:buFont typeface="Arial" panose="020B0604020202020204" pitchFamily="34" charset="0"/>
              <a:buChar char="•"/>
            </a:pPr>
            <a:r>
              <a:rPr lang="da-DK" sz="1600" dirty="0">
                <a:latin typeface="Mari Book" pitchFamily="34" charset="0"/>
              </a:rPr>
              <a:t>Der er brug for en behandlingsmodel, som både patienter og professionelle oplever som meningsfuld, og som sikrer koordinering af behandlingsindsatsen mellem de professionelle i de tre sektorer, hvis patienterne skal sikres mod nye depressionsepisoder eller udvikling af kronisk depression med tab af funktion og livskvalitet til følge.</a:t>
            </a:r>
          </a:p>
        </p:txBody>
      </p:sp>
    </p:spTree>
    <p:extLst>
      <p:ext uri="{BB962C8B-B14F-4D97-AF65-F5344CB8AC3E}">
        <p14:creationId xmlns:p14="http://schemas.microsoft.com/office/powerpoint/2010/main" val="2149218282"/>
      </p:ext>
    </p:extLst>
  </p:cSld>
  <p:clrMapOvr>
    <a:masterClrMapping/>
  </p:clrMapOvr>
</p:sld>
</file>

<file path=ppt/theme/theme1.xml><?xml version="1.0" encoding="utf-8"?>
<a:theme xmlns:a="http://schemas.openxmlformats.org/drawingml/2006/main" name="Kontortema">
  <a:themeElements>
    <a:clrScheme name="CPI-farver">
      <a:dk1>
        <a:sysClr val="windowText" lastClr="000000"/>
      </a:dk1>
      <a:lt1>
        <a:sysClr val="window" lastClr="FFFFFF"/>
      </a:lt1>
      <a:dk2>
        <a:srgbClr val="1F497D"/>
      </a:dk2>
      <a:lt2>
        <a:srgbClr val="EEECE1"/>
      </a:lt2>
      <a:accent1>
        <a:srgbClr val="002555"/>
      </a:accent1>
      <a:accent2>
        <a:srgbClr val="4D6787"/>
      </a:accent2>
      <a:accent3>
        <a:srgbClr val="006A6E"/>
      </a:accent3>
      <a:accent4>
        <a:srgbClr val="A1DBE4"/>
      </a:accent4>
      <a:accent5>
        <a:srgbClr val="F48580"/>
      </a:accent5>
      <a:accent6>
        <a:srgbClr val="F48580"/>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42AFB3DE9C9BCC4D846A374F8981B3EB" ma:contentTypeVersion="10" ma:contentTypeDescription="Opret et nyt dokument." ma:contentTypeScope="" ma:versionID="071fe8a7b7a357bc594861308e08bb2c">
  <xsd:schema xmlns:xsd="http://www.w3.org/2001/XMLSchema" xmlns:xs="http://www.w3.org/2001/XMLSchema" xmlns:p="http://schemas.microsoft.com/office/2006/metadata/properties" xmlns:ns1="http://schemas.microsoft.com/sharepoint/v3" xmlns:ns2="a845764b-f903-4397-8c48-009c1016805e" xmlns:ns3="http://schemas.microsoft.com/sharepoint/v3/fields" xmlns:ns4="792a02e3-41f5-4a0f-a157-41dfadb362c1" targetNamespace="http://schemas.microsoft.com/office/2006/metadata/properties" ma:root="true" ma:fieldsID="2d6036b0d9f896649fe616b4847874f7" ns1:_="" ns2:_="" ns3:_="" ns4:_="">
    <xsd:import namespace="http://schemas.microsoft.com/sharepoint/v3"/>
    <xsd:import namespace="a845764b-f903-4397-8c48-009c1016805e"/>
    <xsd:import namespace="http://schemas.microsoft.com/sharepoint/v3/fields"/>
    <xsd:import namespace="792a02e3-41f5-4a0f-a157-41dfadb362c1"/>
    <xsd:element name="properties">
      <xsd:complexType>
        <xsd:sequence>
          <xsd:element name="documentManagement">
            <xsd:complexType>
              <xsd:all>
                <xsd:element ref="ns2:_dlc_DocId" minOccurs="0"/>
                <xsd:element ref="ns2:_dlc_DocIdUrl" minOccurs="0"/>
                <xsd:element ref="ns2:_dlc_DocIdPersistId" minOccurs="0"/>
                <xsd:element ref="ns2:Samtykkenummer" minOccurs="0"/>
                <xsd:element ref="ns2:Samtykkenummer_x0020__x0028_EKSTRA_x0020_FELT_x0029_" minOccurs="0"/>
                <xsd:element ref="ns1:PublishingStartDate" minOccurs="0"/>
                <xsd:element ref="ns1:PublishingExpirationDate" minOccurs="0"/>
                <xsd:element ref="ns2:gfe03cefe5bf4e6dba229fd7d6f6a99c" minOccurs="0"/>
                <xsd:element ref="ns2:TaxCatchAll" minOccurs="0"/>
                <xsd:element ref="ns2:dd386d2074254fe98dbdc7b398d39e1d" minOccurs="0"/>
                <xsd:element ref="ns2:l8452ac6c6bb4fd595ba6432097935d3" minOccurs="0"/>
                <xsd:element ref="ns3:wic_System_Copyright" minOccurs="0"/>
                <xsd:element ref="ns4:RightsOfUse2"/>
                <xsd:element ref="ns2:Sidst_x0020_opdateret" minOccurs="0"/>
                <xsd:element ref="ns2:Dokumenttype" minOccurs="0"/>
                <xsd:element ref="ns2:Yderligere_x0020_inform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3" nillable="true" ma:displayName="Startdato for planlægning" ma:description="Startdato for planlægning er en webstedskolonne, der blev oprettet vha. publiceringsfunktionen. Den bruges til at angive den dato og det klokkeslæt, hvor denne side først vil være synlig for besøgende på webstedet." ma:hidden="true" ma:internalName="PublishingStartDate">
      <xsd:simpleType>
        <xsd:restriction base="dms:Unknown"/>
      </xsd:simpleType>
    </xsd:element>
    <xsd:element name="PublishingExpirationDate" ma:index="14" nillable="true" ma:displayName="Slutdato for planlægning" ma:description="Slutdato for planlægning er en webstedskolonne, der blev oprettet vha. publiceringsfunktionen. Den bruges til at angive den dato og det klokkeslæt, hvor denne side ikke længere vil være synlig for besøgende på webstedet."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845764b-f903-4397-8c48-009c1016805e" elementFormDefault="qualified">
    <xsd:import namespace="http://schemas.microsoft.com/office/2006/documentManagement/types"/>
    <xsd:import namespace="http://schemas.microsoft.com/office/infopath/2007/PartnerControls"/>
    <xsd:element name="_dlc_DocId" ma:index="8" nillable="true" ma:displayName="Værdi for dokument-id" ma:description="Værdien af det dokument-id, der er tildelt dette element." ma:internalName="_dlc_DocId" ma:readOnly="true">
      <xsd:simpleType>
        <xsd:restriction base="dms:Text"/>
      </xsd:simpleType>
    </xsd:element>
    <xsd:element name="_dlc_DocIdUrl" ma:index="9" nillable="true" ma:displayName="Dokument-id" ma:description="Permanent link til dette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amtykkenummer" ma:index="11" nillable="true" ma:displayName="Samtykkenummer" ma:description="Her skrives det syv cifrede dokumentnummer samtykket har i Workzone, Hvis der er flere numre tilknyttet til billedet adskilles de med semikolon. &#10;Hvis der er tale om et situationsbillede - skrives &quot;Situationsbillede&quot;. &#10;Hvis der er tale om et billede fra Colourbox - skrives &quot;Colourbox&quot;.&#10;OBS: Der er plads til 31 samtykkenumre i feltet (inkl. semikolon)." ma:internalName="Samtykkenummer">
      <xsd:simpleType>
        <xsd:restriction base="dms:Note">
          <xsd:maxLength value="255"/>
        </xsd:restriction>
      </xsd:simpleType>
    </xsd:element>
    <xsd:element name="Samtykkenummer_x0020__x0028_EKSTRA_x0020_FELT_x0029_" ma:index="12" nillable="true" ma:displayName="Samtykkenummer (EKSTRA FELT)" ma:description="Brug kun dette felt, hvis der skal sættes flere end 31 samtykkenumre på et dokument eller billede.&#10;OBS: Der er plads til 31 samtykkenumre i feltet (inkl. semikolon)." ma:internalName="Samtykkenummer_x0020__x0028_EKSTRA_x0020_FELT_x0029_">
      <xsd:simpleType>
        <xsd:restriction base="dms:Note">
          <xsd:maxLength value="255"/>
        </xsd:restriction>
      </xsd:simpleType>
    </xsd:element>
    <xsd:element name="gfe03cefe5bf4e6dba229fd7d6f6a99c" ma:index="16" nillable="true" ma:taxonomy="true" ma:internalName="gfe03cefe5bf4e6dba229fd7d6f6a99c" ma:taxonomyFieldName="taggedtags" ma:displayName="Emneord" ma:fieldId="{0fe03cef-e5bf-4e6d-ba22-9fd7d6f6a99c}" ma:taxonomyMulti="true" ma:sspId="b335dc01-0bcb-4bbd-8ab2-2c7581a3c65b" ma:termSetId="d9ed31b2-1a12-4439-8d9a-3a6454bf9bc8" ma:anchorId="00000000-0000-0000-0000-000000000000" ma:open="true" ma:isKeyword="false">
      <xsd:complexType>
        <xsd:sequence>
          <xsd:element ref="pc:Terms" minOccurs="0" maxOccurs="1"/>
        </xsd:sequence>
      </xsd:complexType>
    </xsd:element>
    <xsd:element name="TaxCatchAll" ma:index="17" nillable="true" ma:displayName="Taxonomy Catch All Column" ma:description="" ma:hidden="true" ma:list="{7fd17bcd-72c9-4a54-a992-2221d2942f6a}" ma:internalName="TaxCatchAll" ma:showField="CatchAllData" ma:web="a845764b-f903-4397-8c48-009c1016805e">
      <xsd:complexType>
        <xsd:complexContent>
          <xsd:extension base="dms:MultiChoiceLookup">
            <xsd:sequence>
              <xsd:element name="Value" type="dms:Lookup" maxOccurs="unbounded" minOccurs="0" nillable="true"/>
            </xsd:sequence>
          </xsd:extension>
        </xsd:complexContent>
      </xsd:complexType>
    </xsd:element>
    <xsd:element name="dd386d2074254fe98dbdc7b398d39e1d" ma:index="19" nillable="true" ma:taxonomy="true" ma:internalName="dd386d2074254fe98dbdc7b398d39e1d" ma:taxonomyFieldName="division" ma:displayName="Virksomhed" ma:fieldId="{dd386d20-7425-4fe9-8dbd-c7b398d39e1d}" ma:sspId="b335dc01-0bcb-4bbd-8ab2-2c7581a3c65b" ma:termSetId="21ff0452-a813-4667-834b-2b1a3f341dda" ma:anchorId="00000000-0000-0000-0000-000000000000" ma:open="true" ma:isKeyword="false">
      <xsd:complexType>
        <xsd:sequence>
          <xsd:element ref="pc:Terms" minOccurs="0" maxOccurs="1"/>
        </xsd:sequence>
      </xsd:complexType>
    </xsd:element>
    <xsd:element name="l8452ac6c6bb4fd595ba6432097935d3" ma:index="21" nillable="true" ma:taxonomy="true" ma:internalName="l8452ac6c6bb4fd595ba6432097935d3" ma:taxonomyFieldName="unit" ma:displayName="Enhed" ma:fieldId="{58452ac6-c6bb-4fd5-95ba-6432097935d3}" ma:sspId="b335dc01-0bcb-4bbd-8ab2-2c7581a3c65b" ma:termSetId="b8e18aba-abaa-48d4-b0c3-8c4aae54e1fc" ma:anchorId="6ad943e9-7252-4475-a438-b479850e58f1" ma:open="true" ma:isKeyword="false">
      <xsd:complexType>
        <xsd:sequence>
          <xsd:element ref="pc:Terms" minOccurs="0" maxOccurs="1"/>
        </xsd:sequence>
      </xsd:complexType>
    </xsd:element>
    <xsd:element name="Sidst_x0020_opdateret" ma:index="24" nillable="true" ma:displayName="Sidst opdateret" ma:format="DateOnly" ma:internalName="Sidst_x0020_opdateret">
      <xsd:simpleType>
        <xsd:restriction base="dms:DateTime"/>
      </xsd:simpleType>
    </xsd:element>
    <xsd:element name="Dokumenttype" ma:index="25" nillable="true" ma:displayName="Dokumenttype" ma:format="Dropdown" ma:internalName="Dokumenttype">
      <xsd:simpleType>
        <xsd:restriction base="dms:Choice">
          <xsd:enumeration value="Vejledning"/>
          <xsd:enumeration value="Formular"/>
          <xsd:enumeration value="Præsentation"/>
          <xsd:enumeration value="Andet"/>
        </xsd:restriction>
      </xsd:simpleType>
    </xsd:element>
    <xsd:element name="Yderligere_x0020_information" ma:index="26" nillable="true" ma:displayName="Yderligere information" ma:internalName="Yderligere_x0020_informa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2"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92a02e3-41f5-4a0f-a157-41dfadb362c1" elementFormDefault="qualified">
    <xsd:import namespace="http://schemas.microsoft.com/office/2006/documentManagement/types"/>
    <xsd:import namespace="http://schemas.microsoft.com/office/infopath/2007/PartnerControls"/>
    <xsd:element name="RightsOfUse2" ma:index="23" ma:displayName="Brugsret" ma:default="Fri afbenyttelse" ma:internalName="RightsOfUse2">
      <xsd:simpleType>
        <xsd:union memberTypes="dms:Text">
          <xsd:simpleType>
            <xsd:restriction base="dms:Choice">
              <xsd:enumeration value="Fri afbenyttelse"/>
              <xsd:enumeration value="Kun intranet"/>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Samtykkenummer xmlns="a845764b-f903-4397-8c48-009c1016805e" xsi:nil="true"/>
    <dd386d2074254fe98dbdc7b398d39e1d xmlns="a845764b-f903-4397-8c48-009c1016805e">
      <Terms xmlns="http://schemas.microsoft.com/office/infopath/2007/PartnerControls"/>
    </dd386d2074254fe98dbdc7b398d39e1d>
    <gfe03cefe5bf4e6dba229fd7d6f6a99c xmlns="a845764b-f903-4397-8c48-009c1016805e">
      <Terms xmlns="http://schemas.microsoft.com/office/infopath/2007/PartnerControls"/>
    </gfe03cefe5bf4e6dba229fd7d6f6a99c>
    <RightsOfUse2 xmlns="792a02e3-41f5-4a0f-a157-41dfadb362c1">Fri afbenyttelse</RightsOfUse2>
    <PublishingExpirationDate xmlns="http://schemas.microsoft.com/sharepoint/v3" xsi:nil="true"/>
    <PublishingStartDate xmlns="http://schemas.microsoft.com/sharepoint/v3" xsi:nil="true"/>
    <TaxCatchAll xmlns="a845764b-f903-4397-8c48-009c1016805e"/>
    <Samtykkenummer_x0020__x0028_EKSTRA_x0020_FELT_x0029_ xmlns="a845764b-f903-4397-8c48-009c1016805e" xsi:nil="true"/>
    <l8452ac6c6bb4fd595ba6432097935d3 xmlns="a845764b-f903-4397-8c48-009c1016805e">
      <Terms xmlns="http://schemas.microsoft.com/office/infopath/2007/PartnerControls"/>
    </l8452ac6c6bb4fd595ba6432097935d3>
    <wic_System_Copyright xmlns="http://schemas.microsoft.com/sharepoint/v3/fields" xsi:nil="true"/>
    <Sidst_x0020_opdateret xmlns="a845764b-f903-4397-8c48-009c1016805e" xsi:nil="true"/>
    <Dokumenttype xmlns="a845764b-f903-4397-8c48-009c1016805e" xsi:nil="true"/>
    <Yderligere_x0020_information xmlns="a845764b-f903-4397-8c48-009c1016805e" xsi:nil="true"/>
  </documentManagement>
</p:properties>
</file>

<file path=customXml/itemProps1.xml><?xml version="1.0" encoding="utf-8"?>
<ds:datastoreItem xmlns:ds="http://schemas.openxmlformats.org/officeDocument/2006/customXml" ds:itemID="{722B8B91-83D4-44B3-B957-691DFD3764EF}"/>
</file>

<file path=customXml/itemProps2.xml><?xml version="1.0" encoding="utf-8"?>
<ds:datastoreItem xmlns:ds="http://schemas.openxmlformats.org/officeDocument/2006/customXml" ds:itemID="{96E659B5-B6C2-43A3-8E0D-533DDDE9C4FD}"/>
</file>

<file path=customXml/itemProps3.xml><?xml version="1.0" encoding="utf-8"?>
<ds:datastoreItem xmlns:ds="http://schemas.openxmlformats.org/officeDocument/2006/customXml" ds:itemID="{A99FCC86-E780-480C-9EE8-EED15496BFA5}"/>
</file>

<file path=customXml/itemProps4.xml><?xml version="1.0" encoding="utf-8"?>
<ds:datastoreItem xmlns:ds="http://schemas.openxmlformats.org/officeDocument/2006/customXml" ds:itemID="{614CE392-1D31-4A5A-9256-07987C2ED8E4}"/>
</file>

<file path=docProps/app.xml><?xml version="1.0" encoding="utf-8"?>
<Properties xmlns="http://schemas.openxmlformats.org/officeDocument/2006/extended-properties" xmlns:vt="http://schemas.openxmlformats.org/officeDocument/2006/docPropsVTypes">
  <TotalTime>25820</TotalTime>
  <Words>261</Words>
  <Application>Microsoft Office PowerPoint</Application>
  <PresentationFormat>Skærmshow (4:3)</PresentationFormat>
  <Paragraphs>15</Paragraphs>
  <Slides>3</Slides>
  <Notes>1</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3</vt:i4>
      </vt:variant>
    </vt:vector>
  </HeadingPairs>
  <TitlesOfParts>
    <vt:vector size="9" baseType="lpstr">
      <vt:lpstr>Arial</vt:lpstr>
      <vt:lpstr>Bahnschrift SemiBold</vt:lpstr>
      <vt:lpstr>Calibri</vt:lpstr>
      <vt:lpstr>Mari</vt:lpstr>
      <vt:lpstr>Mari Book</vt:lpstr>
      <vt:lpstr>Kontortema</vt:lpstr>
      <vt:lpstr>PowerPoint-præsentation</vt:lpstr>
      <vt:lpstr>PowerPoint-præsentation</vt:lpstr>
      <vt:lpstr>PowerPoint-præsentation</vt:lpstr>
    </vt:vector>
  </TitlesOfParts>
  <Company>Region Hovedstaden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Cathrine Ørskov Kølbæk</dc:creator>
  <cp:lastModifiedBy>Olivia Højgaard Føhns</cp:lastModifiedBy>
  <cp:revision>1423</cp:revision>
  <cp:lastPrinted>2020-05-15T05:05:18Z</cp:lastPrinted>
  <dcterms:created xsi:type="dcterms:W3CDTF">2018-01-18T10:02:11Z</dcterms:created>
  <dcterms:modified xsi:type="dcterms:W3CDTF">2024-03-25T12:54:33Z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0x01010042AFB3DE9C9BCC4D846A374F8981B3EB</vt:lpwstr>
  </property>
  <property fmtid="{D5CDD505-2E9C-101B-9397-08002B2CF9AE}" pid="3" name="taggedtags">
    <vt:lpwstr/>
  </property>
  <property fmtid="{D5CDD505-2E9C-101B-9397-08002B2CF9AE}" pid="4" name="division">
    <vt:lpwstr/>
  </property>
  <property fmtid="{D5CDD505-2E9C-101B-9397-08002B2CF9AE}" pid="5" name="unit">
    <vt:lpwstr/>
  </property>
</Properties>
</file>